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iEU9TP+zLYBg1sfHvCC+S5dXeS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0" y="1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  <p:sp>
        <p:nvSpPr>
          <p:cNvPr id="203" name="Google Shape;203;p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303" name="Google Shape;303;p10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317" name="Google Shape;317;p1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sp>
        <p:nvSpPr>
          <p:cNvPr id="332" name="Google Shape;332;p1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342" name="Google Shape;342;p1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  <p:sp>
        <p:nvSpPr>
          <p:cNvPr id="357" name="Google Shape;35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223" name="Google Shape;223;p3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233" name="Google Shape;233;p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sp>
        <p:nvSpPr>
          <p:cNvPr id="243" name="Google Shape;243;p5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272" name="Google Shape;272;p7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sp>
        <p:nvSpPr>
          <p:cNvPr id="284" name="Google Shape;284;p8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2024/04/05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引述">
  <p:cSld name="7_引述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17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18" name="Google Shape;18;p17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avLst/>
              <a:gdLst/>
              <a:ahLst/>
              <a:cxnLst/>
              <a:rect l="l" t="t" r="r" b="b"/>
              <a:pathLst>
                <a:path w="540" h="317" extrusionOk="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7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avLst/>
              <a:gdLst/>
              <a:ahLst/>
              <a:cxnLst/>
              <a:rect l="l" t="t" r="r" b="b"/>
              <a:pathLst>
                <a:path w="266" h="468" extrusionOk="0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7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avLst/>
              <a:gdLst/>
              <a:ahLst/>
              <a:cxnLst/>
              <a:rect l="l" t="t" r="r" b="b"/>
              <a:pathLst>
                <a:path w="274" h="468" extrusionOk="0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17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2pPr>
            <a:lvl3pPr marL="1371600" lvl="2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3pPr>
            <a:lvl4pPr marL="1828800" lvl="3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17"/>
          <p:cNvSpPr>
            <a:spLocks noGrp="1"/>
          </p:cNvSpPr>
          <p:nvPr>
            <p:ph type="pic" idx="2"/>
          </p:nvPr>
        </p:nvSpPr>
        <p:spPr>
          <a:xfrm>
            <a:off x="5535809" y="65663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簡介">
  <p:cSld name="3_簡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6"/>
          <p:cNvSpPr>
            <a:spLocks noGrp="1"/>
          </p:cNvSpPr>
          <p:nvPr>
            <p:ph type="pic" idx="2"/>
          </p:nvPr>
        </p:nvSpPr>
        <p:spPr>
          <a:xfrm>
            <a:off x="0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5" name="Google Shape;125;p26"/>
          <p:cNvSpPr>
            <a:spLocks noGrp="1"/>
          </p:cNvSpPr>
          <p:nvPr>
            <p:ph type="pic" idx="3"/>
          </p:nvPr>
        </p:nvSpPr>
        <p:spPr>
          <a:xfrm>
            <a:off x="3054096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6" name="Google Shape;126;p26"/>
          <p:cNvSpPr>
            <a:spLocks noGrp="1"/>
          </p:cNvSpPr>
          <p:nvPr>
            <p:ph type="pic" idx="4"/>
          </p:nvPr>
        </p:nvSpPr>
        <p:spPr>
          <a:xfrm>
            <a:off x="6083808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7" name="Google Shape;127;p26"/>
          <p:cNvSpPr>
            <a:spLocks noGrp="1"/>
          </p:cNvSpPr>
          <p:nvPr>
            <p:ph type="pic" idx="5"/>
          </p:nvPr>
        </p:nvSpPr>
        <p:spPr>
          <a:xfrm>
            <a:off x="9137904" y="0"/>
            <a:ext cx="3054096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28" name="Google Shape;128;p2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分節符號">
  <p:cSld name="5_分節符號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27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9803"/>
                </a:srgbClr>
              </a:gs>
              <a:gs pos="100000">
                <a:srgbClr val="1B192E">
                  <a:alpha val="69803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小組">
  <p:cSld name="8_小組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40000">
                <a:srgbClr val="1B192E">
                  <a:alpha val="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/>
          <p:nvPr/>
        </p:nvSpPr>
        <p:spPr>
          <a:xfrm>
            <a:off x="10288775" y="7626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8"/>
          <p:cNvSpPr txBox="1"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28"/>
          <p:cNvGrpSpPr/>
          <p:nvPr/>
        </p:nvGrpSpPr>
        <p:grpSpPr>
          <a:xfrm>
            <a:off x="1763106" y="4294374"/>
            <a:ext cx="2083885" cy="2083885"/>
            <a:chOff x="4842143" y="3556857"/>
            <a:chExt cx="2083885" cy="2083885"/>
          </a:xfrm>
        </p:grpSpPr>
        <p:sp>
          <p:nvSpPr>
            <p:cNvPr id="141" name="Google Shape;141;p28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8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8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8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8"/>
          <p:cNvSpPr>
            <a:spLocks noGrp="1"/>
          </p:cNvSpPr>
          <p:nvPr>
            <p:ph type="pic" idx="2"/>
          </p:nvPr>
        </p:nvSpPr>
        <p:spPr>
          <a:xfrm>
            <a:off x="1078992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6" name="Google Shape;146;p28"/>
          <p:cNvSpPr>
            <a:spLocks noGrp="1"/>
          </p:cNvSpPr>
          <p:nvPr>
            <p:ph type="pic" idx="3"/>
          </p:nvPr>
        </p:nvSpPr>
        <p:spPr>
          <a:xfrm>
            <a:off x="3838384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7" name="Google Shape;147;p28"/>
          <p:cNvSpPr>
            <a:spLocks noGrp="1"/>
          </p:cNvSpPr>
          <p:nvPr>
            <p:ph type="pic" idx="4"/>
          </p:nvPr>
        </p:nvSpPr>
        <p:spPr>
          <a:xfrm>
            <a:off x="6661976" y="1993392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8" name="Google Shape;148;p28"/>
          <p:cNvSpPr>
            <a:spLocks noGrp="1"/>
          </p:cNvSpPr>
          <p:nvPr>
            <p:ph type="pic" idx="5"/>
          </p:nvPr>
        </p:nvSpPr>
        <p:spPr>
          <a:xfrm>
            <a:off x="9485568" y="1990724"/>
            <a:ext cx="1691640" cy="1435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49" name="Google Shape;149;p28"/>
          <p:cNvSpPr txBox="1">
            <a:spLocks noGrp="1"/>
          </p:cNvSpPr>
          <p:nvPr>
            <p:ph type="body" idx="1"/>
          </p:nvPr>
        </p:nvSpPr>
        <p:spPr>
          <a:xfrm>
            <a:off x="1079500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6"/>
          </p:nvPr>
        </p:nvSpPr>
        <p:spPr>
          <a:xfrm>
            <a:off x="1078733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body" idx="7"/>
          </p:nvPr>
        </p:nvSpPr>
        <p:spPr>
          <a:xfrm>
            <a:off x="3839151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body" idx="8"/>
          </p:nvPr>
        </p:nvSpPr>
        <p:spPr>
          <a:xfrm>
            <a:off x="3838384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8"/>
          <p:cNvSpPr txBox="1">
            <a:spLocks noGrp="1"/>
          </p:cNvSpPr>
          <p:nvPr>
            <p:ph type="body" idx="9"/>
          </p:nvPr>
        </p:nvSpPr>
        <p:spPr>
          <a:xfrm>
            <a:off x="6662743" y="3781425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3"/>
          </p:nvPr>
        </p:nvSpPr>
        <p:spPr>
          <a:xfrm>
            <a:off x="6661976" y="4232949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8"/>
          <p:cNvSpPr txBox="1">
            <a:spLocks noGrp="1"/>
          </p:cNvSpPr>
          <p:nvPr>
            <p:ph type="body" idx="14"/>
          </p:nvPr>
        </p:nvSpPr>
        <p:spPr>
          <a:xfrm>
            <a:off x="9433112" y="3787288"/>
            <a:ext cx="171132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8"/>
          <p:cNvSpPr txBox="1">
            <a:spLocks noGrp="1"/>
          </p:cNvSpPr>
          <p:nvPr>
            <p:ph type="body" idx="15"/>
          </p:nvPr>
        </p:nvSpPr>
        <p:spPr>
          <a:xfrm>
            <a:off x="9432345" y="4238812"/>
            <a:ext cx="1711572" cy="63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66" name="Google Shape;166;p29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29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70" name="Google Shape;170;p29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9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9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9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" name="Google Shape;176;p30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177" name="Google Shape;177;p30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0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9" name="Google Shape;179;p30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30"/>
          <p:cNvSpPr txBox="1">
            <a:spLocks noGrp="1"/>
          </p:cNvSpPr>
          <p:nvPr>
            <p:ph type="body" idx="1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6205538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32"/>
          <p:cNvGrpSpPr/>
          <p:nvPr/>
        </p:nvGrpSpPr>
        <p:grpSpPr>
          <a:xfrm>
            <a:off x="4752748" y="4823504"/>
            <a:ext cx="1656714" cy="1656714"/>
            <a:chOff x="2481534" y="2139594"/>
            <a:chExt cx="1656714" cy="1656714"/>
          </a:xfrm>
        </p:grpSpPr>
        <p:sp>
          <p:nvSpPr>
            <p:cNvPr id="191" name="Google Shape;191;p32"/>
            <p:cNvSpPr/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2"/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4295775" y="1750060"/>
            <a:ext cx="7345362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2"/>
          </p:nvPr>
        </p:nvSpPr>
        <p:spPr>
          <a:xfrm>
            <a:off x="550863" y="1750060"/>
            <a:ext cx="3565525" cy="4342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議程">
  <p:cSld name="2_議程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8"/>
          <p:cNvSpPr txBox="1">
            <a:spLocks noGrp="1"/>
          </p:cNvSpPr>
          <p:nvPr>
            <p:ph type="body" idx="1"/>
          </p:nvPr>
        </p:nvSpPr>
        <p:spPr>
          <a:xfrm>
            <a:off x="550863" y="2677306"/>
            <a:ext cx="3565525" cy="341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>
            <a:spLocks noGrp="1"/>
          </p:cNvSpPr>
          <p:nvPr>
            <p:ph type="pic" idx="2"/>
          </p:nvPr>
        </p:nvSpPr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1" name="Google Shape;31;p18"/>
          <p:cNvSpPr>
            <a:spLocks noGrp="1"/>
          </p:cNvSpPr>
          <p:nvPr>
            <p:ph type="pic" idx="3"/>
          </p:nvPr>
        </p:nvSpPr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2" name="Google Shape;32;p18"/>
          <p:cNvSpPr>
            <a:spLocks noGrp="1"/>
          </p:cNvSpPr>
          <p:nvPr>
            <p:ph type="pic" idx="4"/>
          </p:nvPr>
        </p:nvSpPr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6548755" y="850167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" name="Google Shape;37;p18"/>
          <p:cNvGrpSpPr/>
          <p:nvPr/>
        </p:nvGrpSpPr>
        <p:grpSpPr>
          <a:xfrm>
            <a:off x="5585919" y="5592565"/>
            <a:ext cx="828358" cy="828358"/>
            <a:chOff x="3393179" y="4841987"/>
            <a:chExt cx="828358" cy="828358"/>
          </a:xfrm>
        </p:grpSpPr>
        <p:sp>
          <p:nvSpPr>
            <p:cNvPr id="38" name="Google Shape;38;p18"/>
            <p:cNvSpPr/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8"/>
            <p:cNvSpPr/>
            <p:nvPr/>
          </p:nvSpPr>
          <p:spPr>
            <a:xfrm rot="-81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摘要">
  <p:cSld name="12_摘要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7764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3" name="Google Shape;43;p19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7" name="Google Shape;47;p19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內容 2 欄位 (比較投影片)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/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0"/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dk2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0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2"/>
          </p:nvPr>
        </p:nvSpPr>
        <p:spPr>
          <a:xfrm>
            <a:off x="550863" y="2427370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body" idx="3"/>
          </p:nvPr>
        </p:nvSpPr>
        <p:spPr>
          <a:xfrm>
            <a:off x="6212024" y="1731375"/>
            <a:ext cx="5436392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0"/>
          <p:cNvSpPr txBox="1">
            <a:spLocks noGrp="1"/>
          </p:cNvSpPr>
          <p:nvPr>
            <p:ph type="body" idx="4"/>
          </p:nvPr>
        </p:nvSpPr>
        <p:spPr>
          <a:xfrm>
            <a:off x="6212023" y="2427370"/>
            <a:ext cx="5436391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分節符號">
  <p:cSld name="4_分節符號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61" name="Google Shape;61;p2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4" name="Google Shape;64;p21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1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1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圖表表格時間表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2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70" name="Google Shape;70;p22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2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2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22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body" idx="1"/>
          </p:nvPr>
        </p:nvSpPr>
        <p:spPr>
          <a:xfrm>
            <a:off x="550863" y="2113199"/>
            <a:ext cx="11090274" cy="397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結語">
  <p:cSld name="13_結語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"/>
          <p:cNvSpPr txBox="1"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lvl="4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3"/>
          <p:cNvSpPr>
            <a:spLocks noGrp="1"/>
          </p:cNvSpPr>
          <p:nvPr>
            <p:ph type="pic" idx="2"/>
          </p:nvPr>
        </p:nvSpPr>
        <p:spPr>
          <a:xfrm>
            <a:off x="6556248" y="54864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83" name="Google Shape;83;p23"/>
          <p:cNvSpPr>
            <a:spLocks noGrp="1"/>
          </p:cNvSpPr>
          <p:nvPr>
            <p:ph type="pic" idx="3"/>
          </p:nvPr>
        </p:nvSpPr>
        <p:spPr>
          <a:xfrm>
            <a:off x="6556248" y="3429000"/>
            <a:ext cx="5084064" cy="28803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grpSp>
        <p:nvGrpSpPr>
          <p:cNvPr id="84" name="Google Shape;84;p23"/>
          <p:cNvGrpSpPr/>
          <p:nvPr/>
        </p:nvGrpSpPr>
        <p:grpSpPr>
          <a:xfrm>
            <a:off x="11030092" y="-213201"/>
            <a:ext cx="1708815" cy="1705831"/>
            <a:chOff x="11030092" y="-213201"/>
            <a:chExt cx="1708815" cy="1705831"/>
          </a:xfrm>
        </p:grpSpPr>
        <p:sp>
          <p:nvSpPr>
            <p:cNvPr id="85" name="Google Shape;85;p23"/>
            <p:cNvSpPr/>
            <p:nvPr/>
          </p:nvSpPr>
          <p:spPr>
            <a:xfrm rot="-2700000">
              <a:off x="11161347" y="125399"/>
              <a:ext cx="1341675" cy="926985"/>
            </a:xfrm>
            <a:custGeom>
              <a:avLst/>
              <a:gdLst/>
              <a:ahLst/>
              <a:cxnLst/>
              <a:rect l="l" t="t" r="r" b="b"/>
              <a:pathLst>
                <a:path w="1341675" h="926985" extrusionOk="0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3"/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3"/>
            <p:cNvSpPr/>
            <p:nvPr/>
          </p:nvSpPr>
          <p:spPr>
            <a:xfrm rot="-2700000">
              <a:off x="11228590" y="129580"/>
              <a:ext cx="1337455" cy="1042921"/>
            </a:xfrm>
            <a:custGeom>
              <a:avLst/>
              <a:gdLst/>
              <a:ahLst/>
              <a:cxnLst/>
              <a:rect l="l" t="t" r="r" b="b"/>
              <a:pathLst>
                <a:path w="1337455" h="1042921" extrusionOk="0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23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89" name="Google Shape;89;p23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3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2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4" name="Google Shape;94;p23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內容 3 欄位">
  <p:cSld name="11_內容 3 欄位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4"/>
          <p:cNvGrpSpPr/>
          <p:nvPr/>
        </p:nvGrpSpPr>
        <p:grpSpPr>
          <a:xfrm>
            <a:off x="100472" y="5036395"/>
            <a:ext cx="2083885" cy="2083885"/>
            <a:chOff x="4842143" y="3556857"/>
            <a:chExt cx="2083885" cy="2083885"/>
          </a:xfrm>
        </p:grpSpPr>
        <p:sp>
          <p:nvSpPr>
            <p:cNvPr id="97" name="Google Shape;97;p24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4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4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4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24"/>
          <p:cNvSpPr/>
          <p:nvPr/>
        </p:nvSpPr>
        <p:spPr>
          <a:xfrm rot="2700000">
            <a:off x="10834944" y="17126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4"/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24"/>
          <p:cNvSpPr txBox="1">
            <a:spLocks noGrp="1"/>
          </p:cNvSpPr>
          <p:nvPr>
            <p:ph type="body" idx="2"/>
          </p:nvPr>
        </p:nvSpPr>
        <p:spPr>
          <a:xfrm>
            <a:off x="559476" y="2432304"/>
            <a:ext cx="3563936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3"/>
          </p:nvPr>
        </p:nvSpPr>
        <p:spPr>
          <a:xfrm>
            <a:off x="4341573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body" idx="4"/>
          </p:nvPr>
        </p:nvSpPr>
        <p:spPr>
          <a:xfrm>
            <a:off x="4341573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marL="914400" lvl="1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marL="1371600" lvl="2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marL="1828800" lvl="3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body" idx="5"/>
          </p:nvPr>
        </p:nvSpPr>
        <p:spPr>
          <a:xfrm>
            <a:off x="8139659" y="1731375"/>
            <a:ext cx="3566160" cy="535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body" idx="6"/>
          </p:nvPr>
        </p:nvSpPr>
        <p:spPr>
          <a:xfrm>
            <a:off x="8139659" y="2427370"/>
            <a:ext cx="3508755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1pPr>
            <a:lvl2pPr marL="914400" lvl="1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2pPr>
            <a:lvl3pPr marL="1371600" lvl="2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3pPr>
            <a:lvl4pPr marL="1828800" lvl="3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4pPr>
            <a:lvl5pPr marL="2286000" lvl="4" indent="-33655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  <a:defRPr sz="17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標題">
  <p:cSld name="1_標題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5"/>
          <p:cNvSpPr>
            <a:spLocks noGrp="1"/>
          </p:cNvSpPr>
          <p:nvPr>
            <p:ph type="pic" idx="2"/>
          </p:nvPr>
        </p:nvSpPr>
        <p:spPr>
          <a:xfrm>
            <a:off x="0" y="0"/>
            <a:ext cx="745236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117" name="Google Shape;117;p25"/>
          <p:cNvSpPr/>
          <p:nvPr/>
        </p:nvSpPr>
        <p:spPr>
          <a:xfrm>
            <a:off x="7999413" y="445272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5"/>
          <p:cNvGrpSpPr/>
          <p:nvPr/>
        </p:nvGrpSpPr>
        <p:grpSpPr>
          <a:xfrm rot="5400000">
            <a:off x="10835022" y="5500185"/>
            <a:ext cx="828358" cy="828358"/>
            <a:chOff x="10462536" y="1408249"/>
            <a:chExt cx="828358" cy="828358"/>
          </a:xfrm>
        </p:grpSpPr>
        <p:sp>
          <p:nvSpPr>
            <p:cNvPr id="119" name="Google Shape;119;p25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5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5"/>
          <p:cNvSpPr txBox="1">
            <a:spLocks noGrp="1"/>
          </p:cNvSpPr>
          <p:nvPr>
            <p:ph type="body" idx="1"/>
          </p:nvPr>
        </p:nvSpPr>
        <p:spPr>
          <a:xfrm>
            <a:off x="7999413" y="3568700"/>
            <a:ext cx="3565524" cy="173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marL="1371600" lvl="2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3pPr>
            <a:lvl4pPr marL="1828800" lvl="3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4pPr>
            <a:lvl5pPr marL="2286000" lvl="4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uo-wuo.com/component/tags/tag/1021" TargetMode="External"/><Relationship Id="rId3" Type="http://schemas.openxmlformats.org/officeDocument/2006/relationships/hyperlink" Target="https://join.gov.tw/idea/detail/96e6ad24-ec19-4754-a0fe-f8f5f805bdeb" TargetMode="External"/><Relationship Id="rId7" Type="http://schemas.openxmlformats.org/officeDocument/2006/relationships/hyperlink" Target="https://www.forest.gov.tw/0000014/0067576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ubrand.udn.com/ubrand/story/12116/7682199" TargetMode="External"/><Relationship Id="rId5" Type="http://schemas.openxmlformats.org/officeDocument/2006/relationships/hyperlink" Target="https://www.east.org.tw/action/8607" TargetMode="External"/><Relationship Id="rId10" Type="http://schemas.openxmlformats.org/officeDocument/2006/relationships/hyperlink" Target="https://news.gamme.com.tw/1359819" TargetMode="External"/><Relationship Id="rId4" Type="http://schemas.openxmlformats.org/officeDocument/2006/relationships/hyperlink" Target="https://wuo-wuo.com/topics/stray-animals/61-sources-manage-stray-animals/601-quot-one-source-management-series-quot-animal-protection-act-the-protec" TargetMode="External"/><Relationship Id="rId9" Type="http://schemas.openxmlformats.org/officeDocument/2006/relationships/hyperlink" Target="https://wuo-wuo.com/topics/widlife/174-sika-deer/1470-is-the-sika-deer-an-escaped-domestic-animal-or-a-wild-anima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bird.org/species/swiphe1?siteLanguage=zh" TargetMode="External"/><Relationship Id="rId3" Type="http://schemas.openxmlformats.org/officeDocument/2006/relationships/hyperlink" Target="https://topick.hket.com/article/2030227/%E6%B2%88%E5%B8%A5%E9%9D%92%EF%BC%9A%E4%BA%82%E9%A4%B5%E9%87%8E%E7%94%9F%E5%8B%95%E7%89%A9%E3%80%80%E9%9A%A8%E6%99%82%E5%A5%BD%E5%BF%83%E5%81%9A%E5%A3%9E%E4%BA%8B" TargetMode="External"/><Relationship Id="rId7" Type="http://schemas.openxmlformats.org/officeDocument/2006/relationships/hyperlink" Target="https://www.agriharvest.tw/archives/91634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brand.udn.com/ubrand/story/12116/7682199" TargetMode="External"/><Relationship Id="rId5" Type="http://schemas.openxmlformats.org/officeDocument/2006/relationships/hyperlink" Target="https://picturebirdai.com/zh-tw/wiki/Grus_japonensis.html" TargetMode="External"/><Relationship Id="rId4" Type="http://schemas.openxmlformats.org/officeDocument/2006/relationships/hyperlink" Target="https://today.line.me/tw/v2/article/QvNwm3" TargetMode="External"/><Relationship Id="rId9" Type="http://schemas.openxmlformats.org/officeDocument/2006/relationships/hyperlink" Target="https://n.yam.com/Article/2017122941548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zh-TW"/>
              <a:t>餵食野生動物面面觀</a:t>
            </a:r>
            <a:endParaRPr/>
          </a:p>
        </p:txBody>
      </p:sp>
      <p:sp>
        <p:nvSpPr>
          <p:cNvPr id="206" name="Google Shape;206;p1"/>
          <p:cNvSpPr txBox="1">
            <a:spLocks noGrp="1"/>
          </p:cNvSpPr>
          <p:nvPr>
            <p:ph type="body" idx="1"/>
          </p:nvPr>
        </p:nvSpPr>
        <p:spPr>
          <a:xfrm>
            <a:off x="550863" y="4097338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zh-TW"/>
              <a:t>72407陳允中</a:t>
            </a:r>
            <a:endParaRPr/>
          </a:p>
        </p:txBody>
      </p:sp>
      <p:pic>
        <p:nvPicPr>
          <p:cNvPr id="207" name="Google Shape;207;p1" descr="一張含有 戶外, 地面, 類人猿, 人員 的圖片&#10;&#10;自動產生的描述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327" r="2423"/>
          <a:stretch/>
        </p:blipFill>
        <p:spPr>
          <a:xfrm>
            <a:off x="5535809" y="656633"/>
            <a:ext cx="5132388" cy="5132388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"/>
          <p:cNvSpPr txBox="1">
            <a:spLocks noGrp="1"/>
          </p:cNvSpPr>
          <p:nvPr>
            <p:ph type="ctrTitle"/>
          </p:nvPr>
        </p:nvSpPr>
        <p:spPr>
          <a:xfrm>
            <a:off x="550862" y="914400"/>
            <a:ext cx="5437187" cy="8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台灣案例</a:t>
            </a:r>
            <a:r>
              <a:rPr lang="zh-TW" sz="2400"/>
              <a:t>(一)</a:t>
            </a:r>
            <a:endParaRPr sz="2400"/>
          </a:p>
        </p:txBody>
      </p:sp>
      <p:pic>
        <p:nvPicPr>
          <p:cNvPr id="306" name="Google Shape;306;p10" descr="一張含有 戶外, 車輛, 陸上交通工具, 服裝 的圖片&#10;&#10;自動產生的描述"/>
          <p:cNvPicPr preferRelativeResize="0"/>
          <p:nvPr/>
        </p:nvPicPr>
        <p:blipFill rotWithShape="1">
          <a:blip r:embed="rId3">
            <a:alphaModFix/>
          </a:blip>
          <a:srcRect t="5271" r="-1" b="9851"/>
          <a:stretch/>
        </p:blipFill>
        <p:spPr>
          <a:xfrm>
            <a:off x="6663522" y="4139793"/>
            <a:ext cx="4314494" cy="244436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0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20XX 年 2 月 2 日星期二</a:t>
            </a:r>
            <a:endParaRPr/>
          </a:p>
        </p:txBody>
      </p:sp>
      <p:sp>
        <p:nvSpPr>
          <p:cNvPr id="308" name="Google Shape;308;p1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sp>
        <p:nvSpPr>
          <p:cNvPr id="309" name="Google Shape;309;p10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310" name="Google Shape;310;p10"/>
          <p:cNvSpPr txBox="1">
            <a:spLocks noGrp="1"/>
          </p:cNvSpPr>
          <p:nvPr>
            <p:ph type="subTitle" idx="1"/>
          </p:nvPr>
        </p:nvSpPr>
        <p:spPr>
          <a:xfrm>
            <a:off x="461169" y="2096780"/>
            <a:ext cx="10337460" cy="384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台灣法規規定餵食野生動物將會受罰，例如108年降級到一般動物的台灣獼猴，不只私養亂象頻傳，更嚴重的是像高雄柴山獼猴群已習慣向遊客索取食物，更造成人猴衝突。近日也有民眾餵食三級保育類黃喉貂遭開罰，黃喉貂甚至向人類乞食，保育學家稱之為「自然悲歌」</a:t>
            </a:r>
            <a:endParaRPr/>
          </a:p>
        </p:txBody>
      </p:sp>
      <p:sp>
        <p:nvSpPr>
          <p:cNvPr id="311" name="Google Shape;311;p10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pic>
        <p:nvPicPr>
          <p:cNvPr id="312" name="Google Shape;312;p10" descr="一張含有 文字, 戶外, 招牌, 簽名、標誌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914" y="3863471"/>
            <a:ext cx="3581400" cy="2797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"/>
          <p:cNvSpPr txBox="1">
            <a:spLocks noGrp="1"/>
          </p:cNvSpPr>
          <p:nvPr>
            <p:ph type="ctrTitle"/>
          </p:nvPr>
        </p:nvSpPr>
        <p:spPr>
          <a:xfrm>
            <a:off x="554719" y="509465"/>
            <a:ext cx="5437187" cy="824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台灣案例</a:t>
            </a:r>
            <a:r>
              <a:rPr lang="zh-TW" sz="2400"/>
              <a:t>(二)</a:t>
            </a:r>
            <a:endParaRPr sz="2400"/>
          </a:p>
        </p:txBody>
      </p:sp>
      <p:sp>
        <p:nvSpPr>
          <p:cNvPr id="320" name="Google Shape;320;p1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20XX 年 2 月 2 日星期二</a:t>
            </a:r>
            <a:endParaRPr/>
          </a:p>
        </p:txBody>
      </p:sp>
      <p:sp>
        <p:nvSpPr>
          <p:cNvPr id="321" name="Google Shape;321;p1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sp>
        <p:nvSpPr>
          <p:cNvPr id="322" name="Google Shape;322;p11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sp>
        <p:nvSpPr>
          <p:cNvPr id="323" name="Google Shape;323;p11"/>
          <p:cNvSpPr txBox="1">
            <a:spLocks noGrp="1"/>
          </p:cNvSpPr>
          <p:nvPr>
            <p:ph type="subTitle" idx="1"/>
          </p:nvPr>
        </p:nvSpPr>
        <p:spPr>
          <a:xfrm>
            <a:off x="500290" y="1575698"/>
            <a:ext cx="10337460" cy="3846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也有許多攝影人士為了拍攝稀有物種，因此使用麵包屑等人類食物誘惑野生動物現身，便進行攝影活動。林務管理處表示這樣也構成餵食野生動物的違法行為。大雪山國家遊樂區的藍腹鷴時常獲得民眾的餵食。而在公園餵食野鳥因禽流感問題也會觸法。但也遭議員批評管轄薄弱。</a:t>
            </a:r>
            <a:endParaRPr sz="2800"/>
          </a:p>
        </p:txBody>
      </p:sp>
      <p:sp>
        <p:nvSpPr>
          <p:cNvPr id="324" name="Google Shape;324;p11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0XX 年 2 月 2 日星期二</a:t>
            </a:r>
            <a:endParaRPr/>
          </a:p>
        </p:txBody>
      </p:sp>
      <p:sp>
        <p:nvSpPr>
          <p:cNvPr id="325" name="Google Shape;325;p11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pic>
        <p:nvPicPr>
          <p:cNvPr id="326" name="Google Shape;326;p11" descr="一張含有 鳥類, 羽毛, 喙, 戶外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8629" y="4073771"/>
            <a:ext cx="4441371" cy="269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1" descr="一張含有 戶外, 鳥類, 鴿子, 地面 的圖片&#10;&#10;自動產生的描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2000" y="3995058"/>
            <a:ext cx="5755083" cy="277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2"/>
          <p:cNvSpPr txBox="1">
            <a:spLocks noGrp="1"/>
          </p:cNvSpPr>
          <p:nvPr>
            <p:ph type="title"/>
          </p:nvPr>
        </p:nvSpPr>
        <p:spPr>
          <a:xfrm>
            <a:off x="550227" y="1164770"/>
            <a:ext cx="3566160" cy="744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zh-TW"/>
              <a:t>我們應該如何做?</a:t>
            </a:r>
            <a:endParaRPr/>
          </a:p>
        </p:txBody>
      </p:sp>
      <p:sp>
        <p:nvSpPr>
          <p:cNvPr id="335" name="Google Shape;335;p12"/>
          <p:cNvSpPr txBox="1"/>
          <p:nvPr/>
        </p:nvSpPr>
        <p:spPr>
          <a:xfrm>
            <a:off x="550862" y="2508024"/>
            <a:ext cx="6111195" cy="342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首先從自己做起，應該要避免餵食。在野外遇見野生動物可以觀賞，但不要干擾。並且若有人在餵食野生動物可以制止並且告訴他這樣的嚴重性。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再來，到山林遊玩時，要將垃圾帶下山，避免野生動物撿拾並當作食物吃下肚。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12" descr="04"/>
          <p:cNvPicPr preferRelativeResize="0"/>
          <p:nvPr/>
        </p:nvPicPr>
        <p:blipFill rotWithShape="1">
          <a:blip r:embed="rId3">
            <a:alphaModFix/>
          </a:blip>
          <a:srcRect r="2" b="43751"/>
          <a:stretch/>
        </p:blipFill>
        <p:spPr>
          <a:xfrm>
            <a:off x="6918295" y="1164770"/>
            <a:ext cx="5091024" cy="5091024"/>
          </a:xfrm>
          <a:custGeom>
            <a:avLst/>
            <a:gdLst/>
            <a:ahLst/>
            <a:cxnLst/>
            <a:rect l="l" t="t" r="r" b="b"/>
            <a:pathLst>
              <a:path w="5132388" h="5132388" extrusionOk="0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37" name="Google Shape;337;p1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3"/>
          <p:cNvGrpSpPr/>
          <p:nvPr/>
        </p:nvGrpSpPr>
        <p:grpSpPr>
          <a:xfrm>
            <a:off x="10346504" y="1833152"/>
            <a:ext cx="1656714" cy="1656714"/>
            <a:chOff x="10112258" y="2147095"/>
            <a:chExt cx="1656714" cy="1656714"/>
          </a:xfrm>
        </p:grpSpPr>
        <p:sp>
          <p:nvSpPr>
            <p:cNvPr id="345" name="Google Shape;345;p13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/>
              <a:ahLst/>
              <a:cxnLst/>
              <a:rect l="l" t="t" r="r" b="b"/>
              <a:pathLst>
                <a:path w="1080000" h="1262947" extrusionOk="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3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13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資料來源 </a:t>
            </a:r>
            <a:endParaRPr/>
          </a:p>
        </p:txBody>
      </p:sp>
      <p:sp>
        <p:nvSpPr>
          <p:cNvPr id="348" name="Google Shape;348;p13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20XX 年 2 月 2 日星期二</a:t>
            </a:r>
            <a:endParaRPr/>
          </a:p>
        </p:txBody>
      </p:sp>
      <p:sp>
        <p:nvSpPr>
          <p:cNvPr id="349" name="Google Shape;349;p13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sp>
        <p:nvSpPr>
          <p:cNvPr id="351" name="Google Shape;351;p13"/>
          <p:cNvSpPr/>
          <p:nvPr/>
        </p:nvSpPr>
        <p:spPr>
          <a:xfrm>
            <a:off x="4295775" y="0"/>
            <a:ext cx="360000" cy="274638"/>
          </a:xfrm>
          <a:custGeom>
            <a:avLst/>
            <a:gdLst/>
            <a:ahLst/>
            <a:cxnLst/>
            <a:rect l="l" t="t" r="r" b="b"/>
            <a:pathLst>
              <a:path w="360000" h="274638" extrusionOk="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3"/>
          <p:cNvSpPr txBox="1"/>
          <p:nvPr/>
        </p:nvSpPr>
        <p:spPr>
          <a:xfrm>
            <a:off x="707571" y="1611086"/>
            <a:ext cx="9284100" cy="48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禁止一般民眾餵食野生動物，保護動物自然習性。- 提點子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4"/>
              </a:rPr>
              <a:t>https://wuo-wuo.com/topics/stray-animals/61-sources-manage-stray-animals/601-quot-one-source-management-series-quot-animal-protection-act-the-protec</a:t>
            </a:r>
            <a:endParaRPr sz="180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5"/>
              </a:rPr>
              <a:t>「降級」三年 台灣獼猴遭殃！違法飼養亂象叢生政府失職動物受苦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6"/>
              </a:rPr>
              <a:t>別誘拍野生動物！6旬翁太平山餵麵包屑拍黃喉貂遭法辦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7"/>
              </a:rPr>
              <a:t>於大雪山林道餵食野鳥付出代價！ 東勢林管處再次呼籲民眾遵守賞鳥倫理五「不」曲以免觸法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8"/>
              </a:rPr>
              <a:t>勿餵食野生動物- 窩窩｜專注為動物發聲的獨立媒體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9"/>
              </a:rPr>
              <a:t>【梅花鹿是＿＿＿？】下篇：梅花鹿是逃逸的家畜，還是野生動物？ - 窩窩｜專注為動物發聲的獨立媒體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rabicPeriod"/>
            </a:pPr>
            <a:r>
              <a:rPr lang="zh-TW" sz="1800" u="sng">
                <a:solidFill>
                  <a:schemeClr val="hlink"/>
                </a:solidFill>
                <a:hlinkClick r:id="rId10"/>
              </a:rPr>
              <a:t>紐西蘭最蠢萌《鴞鸚鵡》也因此是數量不超過150隻的瀕臨絕種動物...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圖片來源 </a:t>
            </a:r>
            <a:endParaRPr/>
          </a:p>
        </p:txBody>
      </p:sp>
      <p:sp>
        <p:nvSpPr>
          <p:cNvPr id="360" name="Google Shape;360;p1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361" name="Google Shape;361;p14"/>
          <p:cNvSpPr txBox="1"/>
          <p:nvPr/>
        </p:nvSpPr>
        <p:spPr>
          <a:xfrm>
            <a:off x="550862" y="1696609"/>
            <a:ext cx="10552500" cy="28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</a:rPr>
              <a:t>1. </a:t>
            </a:r>
            <a:r>
              <a:rPr lang="zh-TW" sz="1800" u="sng">
                <a:solidFill>
                  <a:schemeClr val="hlink"/>
                </a:solidFill>
                <a:hlinkClick r:id="rId3"/>
              </a:rPr>
              <a:t>沈帥青：亂餵野生動物　隨時好心做壞事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zh-TW" sz="1800">
                <a:solidFill>
                  <a:schemeClr val="lt1"/>
                </a:solidFill>
              </a:rPr>
              <a:t> </a:t>
            </a:r>
            <a:r>
              <a:rPr lang="zh-TW" sz="1800" u="sng">
                <a:solidFill>
                  <a:schemeClr val="hlink"/>
                </a:solidFill>
                <a:hlinkClick r:id="rId4"/>
              </a:rPr>
              <a:t>最後的野馬在蒙古？誤會大了| 科技新報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zh-TW" sz="1800" u="sng">
                <a:solidFill>
                  <a:schemeClr val="hlink"/>
                </a:solidFill>
                <a:hlinkClick r:id="rId5"/>
              </a:rPr>
              <a:t>丹頂鶴 (Grus japonensis) - Picture Bird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zh-TW" sz="1800" u="sng">
                <a:solidFill>
                  <a:schemeClr val="hlink"/>
                </a:solidFill>
                <a:hlinkClick r:id="rId6"/>
              </a:rPr>
              <a:t>別誘拍野生動物！6旬翁太平山餵麵包屑拍黃喉貂遭法辦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zh-TW" sz="1800" u="sng">
                <a:solidFill>
                  <a:schemeClr val="hlink"/>
                </a:solidFill>
                <a:hlinkClick r:id="rId7"/>
              </a:rPr>
              <a:t>防止人猴衝突武陵地區明年增加人力駐點以漆彈槍驅離獼猴- 農傳媒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6. </a:t>
            </a:r>
            <a:r>
              <a:rPr lang="zh-TW" sz="1800" u="sng">
                <a:solidFill>
                  <a:schemeClr val="hlink"/>
                </a:solidFill>
                <a:hlinkClick r:id="rId8"/>
              </a:rPr>
              <a:t>藍腹鷴- eBird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7. </a:t>
            </a:r>
            <a:r>
              <a:rPr lang="zh-TW" sz="1800" u="sng">
                <a:solidFill>
                  <a:schemeClr val="hlink"/>
                </a:solidFill>
                <a:hlinkClick r:id="rId9"/>
              </a:rPr>
              <a:t>防堵禽流感屏縣呼籲民眾勿任意餵食野鳥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pic>
        <p:nvPicPr>
          <p:cNvPr id="367" name="Google Shape;367;p15" descr="一張含有 文字, 卡通, 玩具, 絨毛玩具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0248" y="158474"/>
            <a:ext cx="7647650" cy="65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"/>
          <p:cNvSpPr txBox="1">
            <a:spLocks noGrp="1"/>
          </p:cNvSpPr>
          <p:nvPr>
            <p:ph type="title"/>
          </p:nvPr>
        </p:nvSpPr>
        <p:spPr>
          <a:xfrm>
            <a:off x="460400" y="846178"/>
            <a:ext cx="35655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目錄</a:t>
            </a:r>
            <a:endParaRPr/>
          </a:p>
        </p:txBody>
      </p:sp>
      <p:sp>
        <p:nvSpPr>
          <p:cNvPr id="214" name="Google Shape;214;p2"/>
          <p:cNvSpPr txBox="1">
            <a:spLocks noGrp="1"/>
          </p:cNvSpPr>
          <p:nvPr>
            <p:ph type="body" idx="1"/>
          </p:nvPr>
        </p:nvSpPr>
        <p:spPr>
          <a:xfrm>
            <a:off x="550863" y="1829193"/>
            <a:ext cx="3565500" cy="3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定義           P.3      缺點        P.9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例外           P.4      案例1    P.10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優點           P.5      案例2    P.11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名詞解釋   P.6       如何做  P.12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具體步驟   P.7       連結1    P.13 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zh-TW" dirty="0"/>
              <a:t>失敗案例   P.8       連結2    P.14 </a:t>
            </a:r>
            <a:endParaRPr dirty="0"/>
          </a:p>
        </p:txBody>
      </p:sp>
      <p:pic>
        <p:nvPicPr>
          <p:cNvPr id="215" name="Google Shape;215;p2" descr="數位資料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08928" y="1596771"/>
            <a:ext cx="3448558" cy="34485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16" name="Google Shape;216;p2" descr="資料點 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918575" y="596392"/>
            <a:ext cx="2263776" cy="2263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217" name="Google Shape;217;p2" descr="資料背景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9091612" y="3324733"/>
            <a:ext cx="2936876" cy="2936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218" name="Google Shape;218;p2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定義</a:t>
            </a:r>
            <a:endParaRPr/>
          </a:p>
        </p:txBody>
      </p:sp>
      <p:pic>
        <p:nvPicPr>
          <p:cNvPr id="226" name="Google Shape;226;p3" descr="一張含有 戶外, 松鼠, 草, 齧齒目動物 的圖片&#10;&#10;自動產生的描述"/>
          <p:cNvPicPr preferRelativeResize="0"/>
          <p:nvPr/>
        </p:nvPicPr>
        <p:blipFill rotWithShape="1">
          <a:blip r:embed="rId3">
            <a:alphaModFix/>
          </a:blip>
          <a:srcRect t="39415" b="10826"/>
          <a:stretch/>
        </p:blipFill>
        <p:spPr>
          <a:xfrm>
            <a:off x="20" y="10"/>
            <a:ext cx="12191980" cy="377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"/>
          <p:cNvSpPr txBox="1">
            <a:spLocks noGrp="1"/>
          </p:cNvSpPr>
          <p:nvPr>
            <p:ph type="body" idx="1"/>
          </p:nvPr>
        </p:nvSpPr>
        <p:spPr>
          <a:xfrm>
            <a:off x="4147457" y="4212225"/>
            <a:ext cx="7336366" cy="18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野生動物為生活於野生環境之中的哺乳類、魚類、鳥類等非人為眷養的動物。而人類出於非飼養緣故因娛樂、善心等原因餵食則構成「餵食野生動物」的行為 。</a:t>
            </a:r>
            <a:endParaRPr sz="2800"/>
          </a:p>
        </p:txBody>
      </p:sp>
      <p:sp>
        <p:nvSpPr>
          <p:cNvPr id="228" name="Google Shape;228;p3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例外</a:t>
            </a:r>
            <a:endParaRPr/>
          </a:p>
        </p:txBody>
      </p:sp>
      <p:sp>
        <p:nvSpPr>
          <p:cNvPr id="236" name="Google Shape;236;p4"/>
          <p:cNvSpPr txBox="1">
            <a:spLocks noGrp="1"/>
          </p:cNvSpPr>
          <p:nvPr>
            <p:ph type="body" idx="2"/>
          </p:nvPr>
        </p:nvSpPr>
        <p:spPr>
          <a:xfrm>
            <a:off x="465206" y="2111684"/>
            <a:ext cx="5429114" cy="3515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根據農業部生物多樣性研究所，梅花鹿已於1969年於野外絕跡。野生動物被定義為「在一般狀況下，應生存於棲息環境下之動物」，梅花鹿已滅絕，復育的個體被列為家畜，並非野生動物。因此遊客餵食梅花鹿並不構成「餵食野生動物」</a:t>
            </a:r>
            <a:endParaRPr sz="2800"/>
          </a:p>
        </p:txBody>
      </p:sp>
      <p:pic>
        <p:nvPicPr>
          <p:cNvPr id="237" name="Google Shape;237;p4" descr="一張含有 哺乳動物, 鹿, 戶外, 鹿角 的圖片&#10;&#10;自動產生的描述"/>
          <p:cNvPicPr preferRelativeResize="0"/>
          <p:nvPr/>
        </p:nvPicPr>
        <p:blipFill rotWithShape="1">
          <a:blip r:embed="rId3">
            <a:alphaModFix/>
          </a:blip>
          <a:srcRect t="7829" r="3" b="11529"/>
          <a:stretch/>
        </p:blipFill>
        <p:spPr>
          <a:xfrm>
            <a:off x="6219300" y="2116379"/>
            <a:ext cx="5429125" cy="351087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"/>
          <p:cNvSpPr/>
          <p:nvPr/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 extrusionOk="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5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249" name="Google Shape;249;p5"/>
            <p:cNvSpPr/>
            <p:nvPr/>
          </p:nvSpPr>
          <p:spPr>
            <a:xfrm rot="8100000" flipH="1">
              <a:off x="5005634" y="4191206"/>
              <a:ext cx="1853969" cy="926985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 rot="8100000" flipH="1">
              <a:off x="4957101" y="4052255"/>
              <a:ext cx="1853969" cy="1093090"/>
            </a:xfrm>
            <a:custGeom>
              <a:avLst/>
              <a:gdLst/>
              <a:ahLst/>
              <a:cxnLst/>
              <a:rect l="l" t="t" r="r" b="b"/>
              <a:pathLst>
                <a:path w="2658746" h="1329373" extrusionOk="0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5"/>
            <p:cNvSpPr/>
            <p:nvPr/>
          </p:nvSpPr>
          <p:spPr>
            <a:xfrm rot="2700000" flipH="1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5"/>
            <p:cNvSpPr/>
            <p:nvPr/>
          </p:nvSpPr>
          <p:spPr>
            <a:xfrm rot="2700000" flipH="1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" name="Google Shape;253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0" y="5773729"/>
            <a:ext cx="12192000" cy="1084271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28000">
                <a:srgbClr val="1B192E">
                  <a:alpha val="0"/>
                </a:srgbClr>
              </a:gs>
              <a:gs pos="9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/>
          <p:nvPr/>
        </p:nvSpPr>
        <p:spPr>
          <a:xfrm rot="10800000">
            <a:off x="0" y="-3"/>
            <a:ext cx="9000000" cy="6857998"/>
          </a:xfrm>
          <a:prstGeom prst="rect">
            <a:avLst/>
          </a:prstGeom>
          <a:gradFill>
            <a:gsLst>
              <a:gs pos="0">
                <a:srgbClr val="1B192E">
                  <a:alpha val="0"/>
                </a:srgbClr>
              </a:gs>
              <a:gs pos="50000">
                <a:srgbClr val="1B192E">
                  <a:alpha val="60000"/>
                </a:srgbClr>
              </a:gs>
              <a:gs pos="100000">
                <a:srgbClr val="1B192E">
                  <a:alpha val="6000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 txBox="1">
            <a:spLocks noGrp="1"/>
          </p:cNvSpPr>
          <p:nvPr>
            <p:ph type="ctrTitle"/>
          </p:nvPr>
        </p:nvSpPr>
        <p:spPr>
          <a:xfrm>
            <a:off x="487395" y="670603"/>
            <a:ext cx="3335337" cy="74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 sz="4800"/>
              <a:t>優點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 txBox="1">
            <a:spLocks noGrp="1"/>
          </p:cNvSpPr>
          <p:nvPr>
            <p:ph type="subTitle" idx="1"/>
          </p:nvPr>
        </p:nvSpPr>
        <p:spPr>
          <a:xfrm>
            <a:off x="487395" y="1668176"/>
            <a:ext cx="10374725" cy="322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針對數量極為稀少，甚至要走上滅絕道路的保育動物來說，定期餵食(</a:t>
            </a:r>
            <a:r>
              <a:rPr lang="zh-TW" sz="28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意指由專人定期於棲地餵食</a:t>
            </a:r>
            <a:r>
              <a:rPr lang="zh-TW" sz="2800">
                <a:latin typeface="Arial"/>
                <a:ea typeface="Arial"/>
                <a:cs typeface="Arial"/>
                <a:sym typeface="Arial"/>
              </a:rPr>
              <a:t>)可幫助該物種數量回升。</a:t>
            </a:r>
            <a:r>
              <a:rPr lang="zh-TW" sz="2800"/>
              <a:t>1952~2015年透過此方式讓日本丹頂鶴由50隻上升至1300隻，遭到撲殺一度滅絕的蒙古野馬也透過半放養方式成功野放。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當然透過餵食使民眾獲得接近大自然也是個難得的教育機會。</a:t>
            </a:r>
            <a:endParaRPr sz="28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 txBox="1">
            <a:spLocks noGrp="1"/>
          </p:cNvSpPr>
          <p:nvPr>
            <p:ph type="sldNum" idx="12"/>
          </p:nvPr>
        </p:nvSpPr>
        <p:spPr>
          <a:xfrm>
            <a:off x="10123243" y="6513301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259" name="Google Shape;259;p5" descr="丹頂鶴 (Grus japonensi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01671" y="4080600"/>
            <a:ext cx="5267709" cy="263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"/>
          <p:cNvSpPr txBox="1"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名詞解釋:半放養</a:t>
            </a:r>
            <a:endParaRPr/>
          </a:p>
        </p:txBody>
      </p:sp>
      <p:pic>
        <p:nvPicPr>
          <p:cNvPr id="265" name="Google Shape;265;p6" descr="一張含有 哺乳動物, 戶外, 馬, 牧群 的圖片&#10;&#10;自動產生的描述"/>
          <p:cNvPicPr preferRelativeResize="0"/>
          <p:nvPr/>
        </p:nvPicPr>
        <p:blipFill rotWithShape="1">
          <a:blip r:embed="rId3">
            <a:alphaModFix/>
          </a:blip>
          <a:srcRect t="18002" b="21852"/>
          <a:stretch/>
        </p:blipFill>
        <p:spPr>
          <a:xfrm>
            <a:off x="20" y="10"/>
            <a:ext cx="12191980" cy="377646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>
            <a:spLocks noGrp="1"/>
          </p:cNvSpPr>
          <p:nvPr>
            <p:ph type="body" idx="1"/>
          </p:nvPr>
        </p:nvSpPr>
        <p:spPr>
          <a:xfrm>
            <a:off x="5262411" y="4508500"/>
            <a:ext cx="6221412" cy="1563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/>
              <a:t>由野馬來說，將馬群放置原棲息地但在一地建設欄舍，定期餵食給予水分和健康檢查，最後不斷減少餵食次數，到獸群完全適應野外生活。</a:t>
            </a:r>
            <a:endParaRPr/>
          </a:p>
        </p:txBody>
      </p:sp>
      <p:sp>
        <p:nvSpPr>
          <p:cNvPr id="267" name="Google Shape;267;p6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"/>
          <p:cNvSpPr txBox="1">
            <a:spLocks noGrp="1"/>
          </p:cNvSpPr>
          <p:nvPr>
            <p:ph type="title"/>
          </p:nvPr>
        </p:nvSpPr>
        <p:spPr>
          <a:xfrm>
            <a:off x="664029" y="936172"/>
            <a:ext cx="3452994" cy="983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zh-TW" sz="5400"/>
              <a:t>具體步驟</a:t>
            </a:r>
            <a:endParaRPr sz="5400"/>
          </a:p>
        </p:txBody>
      </p:sp>
      <p:sp>
        <p:nvSpPr>
          <p:cNvPr id="275" name="Google Shape;275;p7"/>
          <p:cNvSpPr txBox="1">
            <a:spLocks noGrp="1"/>
          </p:cNvSpPr>
          <p:nvPr>
            <p:ph type="body" idx="1"/>
          </p:nvPr>
        </p:nvSpPr>
        <p:spPr>
          <a:xfrm>
            <a:off x="664029" y="2823709"/>
            <a:ext cx="3565524" cy="235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zh-TW" sz="11200"/>
              <a:t>1.決定目標</a:t>
            </a:r>
            <a:endParaRPr sz="112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zh-TW" sz="11200"/>
              <a:t>2.制定計畫</a:t>
            </a:r>
            <a:endParaRPr sz="112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zh-TW" sz="11200"/>
              <a:t>3.執行餵食</a:t>
            </a:r>
            <a:endParaRPr sz="112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zh-TW" sz="11200"/>
              <a:t>4.觀察記錄</a:t>
            </a:r>
            <a:endParaRPr sz="112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zh-TW" sz="11200"/>
              <a:t>5.隨時更改</a:t>
            </a:r>
            <a:endParaRPr sz="11200"/>
          </a:p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1700"/>
          </a:p>
        </p:txBody>
      </p:sp>
      <p:pic>
        <p:nvPicPr>
          <p:cNvPr id="276" name="Google Shape;276;p7" descr="一張含有 爬蟲類, 戶外, 就座、坐著的一段時間, 哺乳動物 的圖片&#10;&#10;自動產生的描述"/>
          <p:cNvPicPr preferRelativeResize="0"/>
          <p:nvPr/>
        </p:nvPicPr>
        <p:blipFill rotWithShape="1">
          <a:blip r:embed="rId3">
            <a:alphaModFix/>
          </a:blip>
          <a:srcRect l="13254" r="21244" b="-1"/>
          <a:stretch/>
        </p:blipFill>
        <p:spPr>
          <a:xfrm>
            <a:off x="5535809" y="656633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 extrusionOk="0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77" name="Google Shape;277;p7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20XX 年 2 月 2 日星期二</a:t>
            </a:r>
            <a:endParaRPr/>
          </a:p>
        </p:txBody>
      </p:sp>
      <p:sp>
        <p:nvSpPr>
          <p:cNvPr id="278" name="Google Shape;278;p7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sp>
        <p:nvSpPr>
          <p:cNvPr id="279" name="Google Shape;279;p7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8"/>
          <p:cNvSpPr txBox="1">
            <a:spLocks noGrp="1"/>
          </p:cNvSpPr>
          <p:nvPr>
            <p:ph type="ctrTitle"/>
          </p:nvPr>
        </p:nvSpPr>
        <p:spPr>
          <a:xfrm>
            <a:off x="487395" y="518816"/>
            <a:ext cx="3335337" cy="1319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</a:pPr>
            <a:r>
              <a:rPr lang="zh-TW" sz="6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失敗案例</a:t>
            </a:r>
            <a:endParaRPr sz="6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8"/>
          <p:cNvSpPr txBox="1">
            <a:spLocks noGrp="1"/>
          </p:cNvSpPr>
          <p:nvPr>
            <p:ph type="subTitle" idx="1"/>
          </p:nvPr>
        </p:nvSpPr>
        <p:spPr>
          <a:xfrm>
            <a:off x="524783" y="2112810"/>
            <a:ext cx="10374725" cy="3228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zh-TW" sz="2800">
                <a:latin typeface="Arial"/>
                <a:ea typeface="Arial"/>
                <a:cs typeface="Arial"/>
                <a:sym typeface="Arial"/>
              </a:rPr>
              <a:t>紐西蘭的鴞鸚鵡是世界上最大的鸚鵡之一，他們曾經在紐西蘭廣泛分佈，但由於入侵物種和環境改變，數量急劇下降。進行過多次復育計畫，包括定期餵食和保護措施，但數量非常少低於150隻，仍然面臨著滅絕的威脅。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8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pic>
        <p:nvPicPr>
          <p:cNvPr id="289" name="Google Shape;289;p8" descr="圖片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600" y="3562995"/>
            <a:ext cx="4299637" cy="3021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lang="zh-TW"/>
              <a:t>缺點</a:t>
            </a:r>
            <a:endParaRPr/>
          </a:p>
        </p:txBody>
      </p:sp>
      <p:sp>
        <p:nvSpPr>
          <p:cNvPr id="295" name="Google Shape;295;p9"/>
          <p:cNvSpPr txBox="1">
            <a:spLocks noGrp="1"/>
          </p:cNvSpPr>
          <p:nvPr>
            <p:ph type="dt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20XX 年 2 月 2 日星期二</a:t>
            </a:r>
            <a:endParaRPr/>
          </a:p>
        </p:txBody>
      </p:sp>
      <p:sp>
        <p:nvSpPr>
          <p:cNvPr id="296" name="Google Shape;296;p9"/>
          <p:cNvSpPr txBox="1">
            <a:spLocks noGrp="1"/>
          </p:cNvSpPr>
          <p:nvPr>
            <p:ph type="ft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範例頁尾文字</a:t>
            </a:r>
            <a:endParaRPr/>
          </a:p>
        </p:txBody>
      </p:sp>
      <p:sp>
        <p:nvSpPr>
          <p:cNvPr id="297" name="Google Shape;297;p9"/>
          <p:cNvSpPr txBox="1">
            <a:spLocks noGrp="1"/>
          </p:cNvSpPr>
          <p:nvPr>
            <p:ph type="sldNum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sp>
        <p:nvSpPr>
          <p:cNvPr id="298" name="Google Shape;298;p9"/>
          <p:cNvSpPr txBox="1"/>
          <p:nvPr/>
        </p:nvSpPr>
        <p:spPr>
          <a:xfrm>
            <a:off x="550862" y="1600200"/>
            <a:ext cx="10922700" cy="57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zh-TW" sz="2400" b="0" i="0" u="none" strike="noStrike" cap="non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改變野生動物行為</a:t>
            </a:r>
            <a:r>
              <a:rPr lang="zh-TW"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：經常性的餵食可能導致野生動物改變其正常的行為模式，他們可能會變得依賴人類的食物，降低野外生存能力。或者定期於某地等待餵食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，改變行為模式。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zh-TW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增加野生動物對人類的接觸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：餵食野生動物可能會增加人類與野生動物之間的接觸，這可能對人類和動物都構成風險，例如，野生動物可能攻擊人類，或者攜帶疾病。另外，動物降低對人類的警戒在遇到有心人士時更容易遇到危險。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zh-TW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影響生態系統平衡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：過度餵食野生動物可能會影響生態系統的平衡。例如，如果某種動物的數量過多，可能會對其他物種造成競爭壓力。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zh-TW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健康問題</a:t>
            </a:r>
            <a:r>
              <a:rPr lang="zh-TW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：人類的食物可能不適合野生動物消化，可能導致健康問題。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Microsoft Office PowerPoint</Application>
  <PresentationFormat>寬螢幕</PresentationFormat>
  <Paragraphs>116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8" baseType="lpstr">
      <vt:lpstr>Arial</vt:lpstr>
      <vt:lpstr>Calibri</vt:lpstr>
      <vt:lpstr>3DFloatVTI</vt:lpstr>
      <vt:lpstr>餵食野生動物面面觀</vt:lpstr>
      <vt:lpstr>目錄</vt:lpstr>
      <vt:lpstr>定義</vt:lpstr>
      <vt:lpstr>例外</vt:lpstr>
      <vt:lpstr>優點</vt:lpstr>
      <vt:lpstr>名詞解釋:半放養</vt:lpstr>
      <vt:lpstr>具體步驟</vt:lpstr>
      <vt:lpstr>失敗案例</vt:lpstr>
      <vt:lpstr>缺點</vt:lpstr>
      <vt:lpstr>台灣案例(一)</vt:lpstr>
      <vt:lpstr>台灣案例(二)</vt:lpstr>
      <vt:lpstr>我們應該如何做?</vt:lpstr>
      <vt:lpstr>資料來源 </vt:lpstr>
      <vt:lpstr>圖片來源 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餵食野生動物面面觀</dc:title>
  <dc:creator>允中 陳</dc:creator>
  <cp:lastModifiedBy>admin</cp:lastModifiedBy>
  <cp:revision>2</cp:revision>
  <dcterms:created xsi:type="dcterms:W3CDTF">2024-04-02T13:01:58Z</dcterms:created>
  <dcterms:modified xsi:type="dcterms:W3CDTF">2024-06-18T01:56:46Z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